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embeddedFontLst>
    <p:embeddedFont>
      <p:font typeface="Saira Medium"/>
      <p:regular r:id="rId14"/>
    </p:embeddedFont>
    <p:embeddedFont>
      <p:font typeface="Saira Medium"/>
      <p:regular r:id="rId15"/>
    </p:embeddedFont>
    <p:embeddedFont>
      <p:font typeface="Saira Medium"/>
      <p:regular r:id="rId16"/>
    </p:embeddedFont>
    <p:embeddedFont>
      <p:font typeface="Saira Medium"/>
      <p:regular r:id="rId17"/>
    </p:embeddedFont>
    <p:embeddedFont>
      <p:font typeface="Roboto"/>
      <p:regular r:id="rId18"/>
    </p:embeddedFont>
    <p:embeddedFont>
      <p:font typeface="Roboto"/>
      <p:regular r:id="rId19"/>
    </p:embeddedFont>
    <p:embeddedFont>
      <p:font typeface="Roboto"/>
      <p:regular r:id="rId20"/>
    </p:embeddedFont>
    <p:embeddedFont>
      <p:font typeface="Roboto"/>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font" Target="fonts/font6.fntdata"/><Relationship Id="rId20" Type="http://schemas.openxmlformats.org/officeDocument/2006/relationships/font" Target="fonts/font7.fntdata"/><Relationship Id="rId21"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2-1.png>
</file>

<file path=ppt/media/image-4-1.png>
</file>

<file path=ppt/media/image-5-1.png>
</file>

<file path=ppt/media/image-6-1.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195"/>
          </a:xfrm>
          <a:prstGeom prst="rect">
            <a:avLst/>
          </a:prstGeom>
        </p:spPr>
      </p:pic>
      <p:sp>
        <p:nvSpPr>
          <p:cNvPr id="3" name="Text 0"/>
          <p:cNvSpPr/>
          <p:nvPr/>
        </p:nvSpPr>
        <p:spPr>
          <a:xfrm>
            <a:off x="670560" y="526852"/>
            <a:ext cx="7802880" cy="1652588"/>
          </a:xfrm>
          <a:prstGeom prst="rect">
            <a:avLst/>
          </a:prstGeom>
          <a:noFill/>
          <a:ln/>
        </p:spPr>
        <p:txBody>
          <a:bodyPr wrap="square" lIns="0" tIns="0" rIns="0" bIns="0" rtlCol="0" anchor="t"/>
          <a:lstStyle/>
          <a:p>
            <a:pPr indent="0" marL="0">
              <a:lnSpc>
                <a:spcPts val="6500"/>
              </a:lnSpc>
              <a:buNone/>
            </a:pPr>
            <a:r>
              <a:rPr lang="en-US" sz="5200" dirty="0">
                <a:solidFill>
                  <a:srgbClr val="FFFFFF"/>
                </a:solidFill>
                <a:latin typeface="Saira Medium" pitchFamily="34" charset="0"/>
                <a:ea typeface="Saira Medium" pitchFamily="34" charset="-122"/>
                <a:cs typeface="Saira Medium" pitchFamily="34" charset="-120"/>
              </a:rPr>
              <a:t>Cyber Monday E-Commerce Platform</a:t>
            </a:r>
            <a:endParaRPr lang="en-US" sz="5200" dirty="0"/>
          </a:p>
        </p:txBody>
      </p:sp>
      <p:sp>
        <p:nvSpPr>
          <p:cNvPr id="4" name="Text 1"/>
          <p:cNvSpPr/>
          <p:nvPr/>
        </p:nvSpPr>
        <p:spPr>
          <a:xfrm>
            <a:off x="670560" y="2466737"/>
            <a:ext cx="7802880" cy="306467"/>
          </a:xfrm>
          <a:prstGeom prst="rect">
            <a:avLst/>
          </a:prstGeom>
          <a:noFill/>
          <a:ln/>
        </p:spPr>
        <p:txBody>
          <a:bodyPr wrap="none" lIns="0" tIns="0" rIns="0" bIns="0" rtlCol="0" anchor="t"/>
          <a:lstStyle/>
          <a:p>
            <a:pPr indent="0" marL="0">
              <a:lnSpc>
                <a:spcPts val="2400"/>
              </a:lnSpc>
              <a:buNone/>
            </a:pPr>
            <a:r>
              <a:rPr lang="en-US" sz="1500" dirty="0">
                <a:solidFill>
                  <a:srgbClr val="E5E0DF"/>
                </a:solidFill>
                <a:latin typeface="Roboto" pitchFamily="34" charset="0"/>
                <a:ea typeface="Roboto" pitchFamily="34" charset="-122"/>
                <a:cs typeface="Roboto" pitchFamily="34" charset="-120"/>
              </a:rPr>
              <a:t>Welcome to the Cyber Monday E-Commerce Platform, created by</a:t>
            </a:r>
            <a:endParaRPr lang="en-US" sz="1500" dirty="0"/>
          </a:p>
        </p:txBody>
      </p:sp>
      <p:sp>
        <p:nvSpPr>
          <p:cNvPr id="5" name="Text 2"/>
          <p:cNvSpPr/>
          <p:nvPr/>
        </p:nvSpPr>
        <p:spPr>
          <a:xfrm>
            <a:off x="670560" y="3060502"/>
            <a:ext cx="6609874" cy="826294"/>
          </a:xfrm>
          <a:prstGeom prst="rect">
            <a:avLst/>
          </a:prstGeom>
          <a:noFill/>
          <a:ln/>
        </p:spPr>
        <p:txBody>
          <a:bodyPr wrap="none" lIns="0" tIns="0" rIns="0" bIns="0" rtlCol="0" anchor="t"/>
          <a:lstStyle/>
          <a:p>
            <a:pPr indent="0" marL="0">
              <a:lnSpc>
                <a:spcPts val="6500"/>
              </a:lnSpc>
              <a:buNone/>
            </a:pPr>
            <a:r>
              <a:rPr lang="en-US" sz="5200" dirty="0">
                <a:solidFill>
                  <a:srgbClr val="F44444"/>
                </a:solidFill>
                <a:latin typeface="Saira Medium" pitchFamily="34" charset="0"/>
                <a:ea typeface="Saira Medium" pitchFamily="34" charset="-122"/>
                <a:cs typeface="Saira Medium" pitchFamily="34" charset="-120"/>
              </a:rPr>
              <a:t>Team Kalyug</a:t>
            </a:r>
            <a:endParaRPr lang="en-US" sz="5200" dirty="0"/>
          </a:p>
        </p:txBody>
      </p:sp>
      <p:sp>
        <p:nvSpPr>
          <p:cNvPr id="6" name="Text 3"/>
          <p:cNvSpPr/>
          <p:nvPr/>
        </p:nvSpPr>
        <p:spPr>
          <a:xfrm>
            <a:off x="670560" y="4174093"/>
            <a:ext cx="7802880" cy="919401"/>
          </a:xfrm>
          <a:prstGeom prst="rect">
            <a:avLst/>
          </a:prstGeom>
          <a:noFill/>
          <a:ln/>
        </p:spPr>
        <p:txBody>
          <a:bodyPr wrap="square" lIns="0" tIns="0" rIns="0" bIns="0" rtlCol="0" anchor="t"/>
          <a:lstStyle/>
          <a:p>
            <a:pPr indent="0" marL="0">
              <a:lnSpc>
                <a:spcPts val="2400"/>
              </a:lnSpc>
              <a:buNone/>
            </a:pPr>
            <a:r>
              <a:rPr lang="en-US" sz="1500" dirty="0">
                <a:solidFill>
                  <a:srgbClr val="E5E0DF"/>
                </a:solidFill>
                <a:latin typeface="Roboto" pitchFamily="34" charset="0"/>
                <a:ea typeface="Roboto" pitchFamily="34" charset="-122"/>
                <a:cs typeface="Roboto" pitchFamily="34" charset="-120"/>
              </a:rPr>
              <a:t>. Our mission is to provide an exceptional shopping experience optimized for the biggest online sales event of the year. Meet our talented team members who bring diverse expertise to this exciting project.</a:t>
            </a:r>
            <a:endParaRPr lang="en-US" sz="1500" dirty="0"/>
          </a:p>
        </p:txBody>
      </p:sp>
      <p:sp>
        <p:nvSpPr>
          <p:cNvPr id="7" name="Text 4"/>
          <p:cNvSpPr/>
          <p:nvPr/>
        </p:nvSpPr>
        <p:spPr>
          <a:xfrm>
            <a:off x="670560" y="5308997"/>
            <a:ext cx="7802880" cy="306467"/>
          </a:xfrm>
          <a:prstGeom prst="rect">
            <a:avLst/>
          </a:prstGeom>
          <a:noFill/>
          <a:ln/>
        </p:spPr>
        <p:txBody>
          <a:bodyPr wrap="none" lIns="0" tIns="0" rIns="0" bIns="0" rtlCol="0" anchor="t"/>
          <a:lstStyle/>
          <a:p>
            <a:pPr indent="0" marL="0">
              <a:lnSpc>
                <a:spcPts val="2400"/>
              </a:lnSpc>
              <a:buNone/>
            </a:pPr>
            <a:r>
              <a:rPr lang="en-US" sz="1500" dirty="0">
                <a:solidFill>
                  <a:srgbClr val="E5E0DF"/>
                </a:solidFill>
                <a:latin typeface="Roboto" pitchFamily="34" charset="0"/>
                <a:ea typeface="Roboto" pitchFamily="34" charset="-122"/>
                <a:cs typeface="Roboto" pitchFamily="34" charset="-120"/>
              </a:rPr>
              <a:t>Team Members:</a:t>
            </a:r>
            <a:endParaRPr lang="en-US" sz="1500" dirty="0"/>
          </a:p>
        </p:txBody>
      </p:sp>
      <p:sp>
        <p:nvSpPr>
          <p:cNvPr id="8" name="Text 5"/>
          <p:cNvSpPr/>
          <p:nvPr/>
        </p:nvSpPr>
        <p:spPr>
          <a:xfrm>
            <a:off x="670560" y="5830967"/>
            <a:ext cx="7802880" cy="306467"/>
          </a:xfrm>
          <a:prstGeom prst="rect">
            <a:avLst/>
          </a:prstGeom>
          <a:noFill/>
          <a:ln/>
        </p:spPr>
        <p:txBody>
          <a:bodyPr wrap="none" lIns="0" tIns="0" rIns="0" bIns="0" rtlCol="0" anchor="t"/>
          <a:lstStyle/>
          <a:p>
            <a:pPr indent="0" marL="0">
              <a:lnSpc>
                <a:spcPts val="2400"/>
              </a:lnSpc>
              <a:buNone/>
            </a:pPr>
            <a:r>
              <a:rPr lang="en-US" sz="1500" dirty="0">
                <a:solidFill>
                  <a:srgbClr val="E5E0DF"/>
                </a:solidFill>
                <a:latin typeface="Roboto" pitchFamily="34" charset="0"/>
                <a:ea typeface="Roboto" pitchFamily="34" charset="-122"/>
                <a:cs typeface="Roboto" pitchFamily="34" charset="-120"/>
              </a:rPr>
              <a:t>Avinash Kumar Roy</a:t>
            </a:r>
            <a:endParaRPr lang="en-US" sz="1500" dirty="0"/>
          </a:p>
        </p:txBody>
      </p:sp>
      <p:sp>
        <p:nvSpPr>
          <p:cNvPr id="9" name="Text 6"/>
          <p:cNvSpPr/>
          <p:nvPr/>
        </p:nvSpPr>
        <p:spPr>
          <a:xfrm>
            <a:off x="670560" y="6352937"/>
            <a:ext cx="7802880" cy="306467"/>
          </a:xfrm>
          <a:prstGeom prst="rect">
            <a:avLst/>
          </a:prstGeom>
          <a:noFill/>
          <a:ln/>
        </p:spPr>
        <p:txBody>
          <a:bodyPr wrap="none" lIns="0" tIns="0" rIns="0" bIns="0" rtlCol="0" anchor="t"/>
          <a:lstStyle/>
          <a:p>
            <a:pPr indent="0" marL="0">
              <a:lnSpc>
                <a:spcPts val="2400"/>
              </a:lnSpc>
              <a:buNone/>
            </a:pPr>
            <a:r>
              <a:rPr lang="en-US" sz="1500" dirty="0">
                <a:solidFill>
                  <a:srgbClr val="E5E0DF"/>
                </a:solidFill>
                <a:latin typeface="Roboto" pitchFamily="34" charset="0"/>
                <a:ea typeface="Roboto" pitchFamily="34" charset="-122"/>
                <a:cs typeface="Roboto" pitchFamily="34" charset="-120"/>
              </a:rPr>
              <a:t>Jitesh Kumar</a:t>
            </a:r>
            <a:endParaRPr lang="en-US" sz="1500" dirty="0"/>
          </a:p>
        </p:txBody>
      </p:sp>
      <p:sp>
        <p:nvSpPr>
          <p:cNvPr id="10" name="Text 7"/>
          <p:cNvSpPr/>
          <p:nvPr/>
        </p:nvSpPr>
        <p:spPr>
          <a:xfrm>
            <a:off x="670560" y="6874907"/>
            <a:ext cx="7802880" cy="306467"/>
          </a:xfrm>
          <a:prstGeom prst="rect">
            <a:avLst/>
          </a:prstGeom>
          <a:noFill/>
          <a:ln/>
        </p:spPr>
        <p:txBody>
          <a:bodyPr wrap="none" lIns="0" tIns="0" rIns="0" bIns="0" rtlCol="0" anchor="t"/>
          <a:lstStyle/>
          <a:p>
            <a:pPr indent="0" marL="0">
              <a:lnSpc>
                <a:spcPts val="2400"/>
              </a:lnSpc>
              <a:buNone/>
            </a:pPr>
            <a:r>
              <a:rPr lang="en-US" sz="1500" dirty="0">
                <a:solidFill>
                  <a:srgbClr val="E5E0DF"/>
                </a:solidFill>
                <a:latin typeface="Roboto" pitchFamily="34" charset="0"/>
                <a:ea typeface="Roboto" pitchFamily="34" charset="-122"/>
                <a:cs typeface="Roboto" pitchFamily="34" charset="-120"/>
              </a:rPr>
              <a:t>Nitin Kumar</a:t>
            </a:r>
            <a:endParaRPr lang="en-US" sz="1500" dirty="0"/>
          </a:p>
        </p:txBody>
      </p:sp>
      <p:sp>
        <p:nvSpPr>
          <p:cNvPr id="11" name="Text 8"/>
          <p:cNvSpPr/>
          <p:nvPr/>
        </p:nvSpPr>
        <p:spPr>
          <a:xfrm>
            <a:off x="670560" y="7396877"/>
            <a:ext cx="7802880" cy="306467"/>
          </a:xfrm>
          <a:prstGeom prst="rect">
            <a:avLst/>
          </a:prstGeom>
          <a:noFill/>
          <a:ln/>
        </p:spPr>
        <p:txBody>
          <a:bodyPr wrap="none" lIns="0" tIns="0" rIns="0" bIns="0" rtlCol="0" anchor="t"/>
          <a:lstStyle/>
          <a:p>
            <a:pPr indent="0" marL="0">
              <a:lnSpc>
                <a:spcPts val="2400"/>
              </a:lnSpc>
              <a:buNone/>
            </a:pPr>
            <a:r>
              <a:rPr lang="en-US" sz="1500" dirty="0">
                <a:solidFill>
                  <a:srgbClr val="E5E0DF"/>
                </a:solidFill>
                <a:latin typeface="Roboto" pitchFamily="34" charset="0"/>
                <a:ea typeface="Roboto" pitchFamily="34" charset="-122"/>
                <a:cs typeface="Roboto" pitchFamily="34" charset="-120"/>
              </a:rPr>
              <a:t>Pratik Rauniyar</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82955" y="794266"/>
            <a:ext cx="7578090" cy="1398270"/>
          </a:xfrm>
          <a:prstGeom prst="rect">
            <a:avLst/>
          </a:prstGeom>
          <a:noFill/>
          <a:ln/>
        </p:spPr>
        <p:txBody>
          <a:bodyPr wrap="square" lIns="0" tIns="0" rIns="0" bIns="0" rtlCol="0" anchor="t"/>
          <a:lstStyle/>
          <a:p>
            <a:pPr indent="0" marL="0">
              <a:lnSpc>
                <a:spcPts val="5500"/>
              </a:lnSpc>
              <a:buNone/>
            </a:pPr>
            <a:r>
              <a:rPr lang="en-US" sz="4400" dirty="0">
                <a:solidFill>
                  <a:srgbClr val="FFFFFF"/>
                </a:solidFill>
                <a:latin typeface="Saira Medium" pitchFamily="34" charset="0"/>
                <a:ea typeface="Saira Medium" pitchFamily="34" charset="-122"/>
                <a:cs typeface="Saira Medium" pitchFamily="34" charset="-120"/>
              </a:rPr>
              <a:t>Project Overview and Objectives</a:t>
            </a:r>
            <a:endParaRPr lang="en-US" sz="4400" dirty="0"/>
          </a:p>
        </p:txBody>
      </p:sp>
      <p:sp>
        <p:nvSpPr>
          <p:cNvPr id="4" name="Shape 1"/>
          <p:cNvSpPr/>
          <p:nvPr/>
        </p:nvSpPr>
        <p:spPr>
          <a:xfrm>
            <a:off x="782955" y="2779633"/>
            <a:ext cx="503277" cy="503277"/>
          </a:xfrm>
          <a:prstGeom prst="roundRect">
            <a:avLst>
              <a:gd name="adj" fmla="val 40008"/>
            </a:avLst>
          </a:prstGeom>
          <a:solidFill>
            <a:srgbClr val="030303"/>
          </a:solidFill>
          <a:ln w="22860">
            <a:solidFill>
              <a:srgbClr val="FC8337"/>
            </a:solidFill>
            <a:prstDash val="solid"/>
          </a:ln>
        </p:spPr>
      </p:sp>
      <p:sp>
        <p:nvSpPr>
          <p:cNvPr id="5" name="Text 2"/>
          <p:cNvSpPr/>
          <p:nvPr/>
        </p:nvSpPr>
        <p:spPr>
          <a:xfrm>
            <a:off x="970359" y="2863453"/>
            <a:ext cx="128468" cy="335637"/>
          </a:xfrm>
          <a:prstGeom prst="rect">
            <a:avLst/>
          </a:prstGeom>
          <a:noFill/>
          <a:ln/>
        </p:spPr>
        <p:txBody>
          <a:bodyPr wrap="none" lIns="0" tIns="0" rIns="0" bIns="0" rtlCol="0" anchor="t"/>
          <a:lstStyle/>
          <a:p>
            <a:pPr algn="ctr" indent="0" marL="0">
              <a:lnSpc>
                <a:spcPts val="2600"/>
              </a:lnSpc>
              <a:buNone/>
            </a:pPr>
            <a:r>
              <a:rPr lang="en-US" sz="2600" dirty="0">
                <a:solidFill>
                  <a:srgbClr val="E5E0DF"/>
                </a:solidFill>
                <a:latin typeface="Saira Medium" pitchFamily="34" charset="0"/>
                <a:ea typeface="Saira Medium" pitchFamily="34" charset="-122"/>
                <a:cs typeface="Saira Medium" pitchFamily="34" charset="-120"/>
              </a:rPr>
              <a:t>1</a:t>
            </a:r>
            <a:endParaRPr lang="en-US" sz="2600" dirty="0"/>
          </a:p>
        </p:txBody>
      </p:sp>
      <p:sp>
        <p:nvSpPr>
          <p:cNvPr id="6" name="Text 3"/>
          <p:cNvSpPr/>
          <p:nvPr/>
        </p:nvSpPr>
        <p:spPr>
          <a:xfrm>
            <a:off x="1509951" y="2779633"/>
            <a:ext cx="2950250" cy="699135"/>
          </a:xfrm>
          <a:prstGeom prst="rect">
            <a:avLst/>
          </a:prstGeom>
          <a:noFill/>
          <a:ln/>
        </p:spPr>
        <p:txBody>
          <a:bodyPr wrap="square" lIns="0" tIns="0" rIns="0" bIns="0" rtlCol="0" anchor="t"/>
          <a:lstStyle/>
          <a:p>
            <a:pPr indent="0" marL="0">
              <a:lnSpc>
                <a:spcPts val="2750"/>
              </a:lnSpc>
              <a:buNone/>
            </a:pPr>
            <a:r>
              <a:rPr lang="en-US" sz="2200" dirty="0">
                <a:solidFill>
                  <a:srgbClr val="E5E0DF"/>
                </a:solidFill>
                <a:latin typeface="Saira Medium" pitchFamily="34" charset="0"/>
                <a:ea typeface="Saira Medium" pitchFamily="34" charset="-122"/>
                <a:cs typeface="Saira Medium" pitchFamily="34" charset="-120"/>
              </a:rPr>
              <a:t>Enhance User Experience</a:t>
            </a:r>
            <a:endParaRPr lang="en-US" sz="2200" dirty="0"/>
          </a:p>
        </p:txBody>
      </p:sp>
      <p:sp>
        <p:nvSpPr>
          <p:cNvPr id="7" name="Text 4"/>
          <p:cNvSpPr/>
          <p:nvPr/>
        </p:nvSpPr>
        <p:spPr>
          <a:xfrm>
            <a:off x="1509951" y="3612952"/>
            <a:ext cx="2950250" cy="2147411"/>
          </a:xfrm>
          <a:prstGeom prst="rect">
            <a:avLst/>
          </a:prstGeom>
          <a:noFill/>
          <a:ln/>
        </p:spPr>
        <p:txBody>
          <a:bodyPr wrap="square" lIns="0" tIns="0" rIns="0" bIns="0" rtlCol="0" anchor="t"/>
          <a:lstStyle/>
          <a:p>
            <a:pPr indent="0" marL="0">
              <a:lnSpc>
                <a:spcPts val="2800"/>
              </a:lnSpc>
              <a:buNone/>
            </a:pPr>
            <a:r>
              <a:rPr lang="en-US" sz="1750" dirty="0">
                <a:solidFill>
                  <a:srgbClr val="E5E0DF"/>
                </a:solidFill>
                <a:latin typeface="Roboto" pitchFamily="34" charset="0"/>
                <a:ea typeface="Roboto" pitchFamily="34" charset="-122"/>
                <a:cs typeface="Roboto" pitchFamily="34" charset="-120"/>
              </a:rPr>
              <a:t>Deliver a seamless and engaging shopping journey with exclusive Cyber Monday deals, personalized product recommendations, and a fast, secure checkout process.</a:t>
            </a:r>
            <a:endParaRPr lang="en-US" sz="1750" dirty="0"/>
          </a:p>
        </p:txBody>
      </p:sp>
      <p:sp>
        <p:nvSpPr>
          <p:cNvPr id="8" name="Shape 5"/>
          <p:cNvSpPr/>
          <p:nvPr/>
        </p:nvSpPr>
        <p:spPr>
          <a:xfrm>
            <a:off x="4683919" y="2779633"/>
            <a:ext cx="503277" cy="503277"/>
          </a:xfrm>
          <a:prstGeom prst="roundRect">
            <a:avLst>
              <a:gd name="adj" fmla="val 40008"/>
            </a:avLst>
          </a:prstGeom>
          <a:solidFill>
            <a:srgbClr val="030303"/>
          </a:solidFill>
          <a:ln w="22860">
            <a:solidFill>
              <a:srgbClr val="FC8337"/>
            </a:solidFill>
            <a:prstDash val="solid"/>
          </a:ln>
        </p:spPr>
      </p:sp>
      <p:sp>
        <p:nvSpPr>
          <p:cNvPr id="9" name="Text 6"/>
          <p:cNvSpPr/>
          <p:nvPr/>
        </p:nvSpPr>
        <p:spPr>
          <a:xfrm>
            <a:off x="4832985" y="2863453"/>
            <a:ext cx="205026" cy="335637"/>
          </a:xfrm>
          <a:prstGeom prst="rect">
            <a:avLst/>
          </a:prstGeom>
          <a:noFill/>
          <a:ln/>
        </p:spPr>
        <p:txBody>
          <a:bodyPr wrap="none" lIns="0" tIns="0" rIns="0" bIns="0" rtlCol="0" anchor="t"/>
          <a:lstStyle/>
          <a:p>
            <a:pPr algn="ctr" indent="0" marL="0">
              <a:lnSpc>
                <a:spcPts val="2600"/>
              </a:lnSpc>
              <a:buNone/>
            </a:pPr>
            <a:r>
              <a:rPr lang="en-US" sz="2600" dirty="0">
                <a:solidFill>
                  <a:srgbClr val="E5E0DF"/>
                </a:solidFill>
                <a:latin typeface="Saira Medium" pitchFamily="34" charset="0"/>
                <a:ea typeface="Saira Medium" pitchFamily="34" charset="-122"/>
                <a:cs typeface="Saira Medium" pitchFamily="34" charset="-120"/>
              </a:rPr>
              <a:t>2</a:t>
            </a:r>
            <a:endParaRPr lang="en-US" sz="2600" dirty="0"/>
          </a:p>
        </p:txBody>
      </p:sp>
      <p:sp>
        <p:nvSpPr>
          <p:cNvPr id="10" name="Text 7"/>
          <p:cNvSpPr/>
          <p:nvPr/>
        </p:nvSpPr>
        <p:spPr>
          <a:xfrm>
            <a:off x="5410914" y="2779633"/>
            <a:ext cx="2950250" cy="699135"/>
          </a:xfrm>
          <a:prstGeom prst="rect">
            <a:avLst/>
          </a:prstGeom>
          <a:noFill/>
          <a:ln/>
        </p:spPr>
        <p:txBody>
          <a:bodyPr wrap="square" lIns="0" tIns="0" rIns="0" bIns="0" rtlCol="0" anchor="t"/>
          <a:lstStyle/>
          <a:p>
            <a:pPr indent="0" marL="0">
              <a:lnSpc>
                <a:spcPts val="2750"/>
              </a:lnSpc>
              <a:buNone/>
            </a:pPr>
            <a:r>
              <a:rPr lang="en-US" sz="2200" dirty="0">
                <a:solidFill>
                  <a:srgbClr val="E5E0DF"/>
                </a:solidFill>
                <a:latin typeface="Saira Medium" pitchFamily="34" charset="0"/>
                <a:ea typeface="Saira Medium" pitchFamily="34" charset="-122"/>
                <a:cs typeface="Saira Medium" pitchFamily="34" charset="-120"/>
              </a:rPr>
              <a:t>Optimize for Peak Traffic</a:t>
            </a:r>
            <a:endParaRPr lang="en-US" sz="2200" dirty="0"/>
          </a:p>
        </p:txBody>
      </p:sp>
      <p:sp>
        <p:nvSpPr>
          <p:cNvPr id="11" name="Text 8"/>
          <p:cNvSpPr/>
          <p:nvPr/>
        </p:nvSpPr>
        <p:spPr>
          <a:xfrm>
            <a:off x="5410914" y="3612952"/>
            <a:ext cx="2950250" cy="2147411"/>
          </a:xfrm>
          <a:prstGeom prst="rect">
            <a:avLst/>
          </a:prstGeom>
          <a:noFill/>
          <a:ln/>
        </p:spPr>
        <p:txBody>
          <a:bodyPr wrap="square" lIns="0" tIns="0" rIns="0" bIns="0" rtlCol="0" anchor="t"/>
          <a:lstStyle/>
          <a:p>
            <a:pPr indent="0" marL="0">
              <a:lnSpc>
                <a:spcPts val="2800"/>
              </a:lnSpc>
              <a:buNone/>
            </a:pPr>
            <a:r>
              <a:rPr lang="en-US" sz="1750" dirty="0">
                <a:solidFill>
                  <a:srgbClr val="E5E0DF"/>
                </a:solidFill>
                <a:latin typeface="Roboto" pitchFamily="34" charset="0"/>
                <a:ea typeface="Roboto" pitchFamily="34" charset="-122"/>
                <a:cs typeface="Roboto" pitchFamily="34" charset="-120"/>
              </a:rPr>
              <a:t>Ensure the platform can handle the surge in traffic and sales during the Cyber Monday event without compromising performance or reliability.</a:t>
            </a:r>
            <a:endParaRPr lang="en-US" sz="1750" dirty="0"/>
          </a:p>
        </p:txBody>
      </p:sp>
      <p:sp>
        <p:nvSpPr>
          <p:cNvPr id="12" name="Shape 9"/>
          <p:cNvSpPr/>
          <p:nvPr/>
        </p:nvSpPr>
        <p:spPr>
          <a:xfrm>
            <a:off x="782955" y="6235660"/>
            <a:ext cx="503277" cy="503277"/>
          </a:xfrm>
          <a:prstGeom prst="roundRect">
            <a:avLst>
              <a:gd name="adj" fmla="val 40008"/>
            </a:avLst>
          </a:prstGeom>
          <a:solidFill>
            <a:srgbClr val="030303"/>
          </a:solidFill>
          <a:ln w="22860">
            <a:solidFill>
              <a:srgbClr val="FC8337"/>
            </a:solidFill>
            <a:prstDash val="solid"/>
          </a:ln>
        </p:spPr>
      </p:sp>
      <p:sp>
        <p:nvSpPr>
          <p:cNvPr id="13" name="Text 10"/>
          <p:cNvSpPr/>
          <p:nvPr/>
        </p:nvSpPr>
        <p:spPr>
          <a:xfrm>
            <a:off x="933212" y="6319480"/>
            <a:ext cx="202644" cy="335637"/>
          </a:xfrm>
          <a:prstGeom prst="rect">
            <a:avLst/>
          </a:prstGeom>
          <a:noFill/>
          <a:ln/>
        </p:spPr>
        <p:txBody>
          <a:bodyPr wrap="none" lIns="0" tIns="0" rIns="0" bIns="0" rtlCol="0" anchor="t"/>
          <a:lstStyle/>
          <a:p>
            <a:pPr algn="ctr" indent="0" marL="0">
              <a:lnSpc>
                <a:spcPts val="2600"/>
              </a:lnSpc>
              <a:buNone/>
            </a:pPr>
            <a:r>
              <a:rPr lang="en-US" sz="2600" dirty="0">
                <a:solidFill>
                  <a:srgbClr val="E5E0DF"/>
                </a:solidFill>
                <a:latin typeface="Saira Medium" pitchFamily="34" charset="0"/>
                <a:ea typeface="Saira Medium" pitchFamily="34" charset="-122"/>
                <a:cs typeface="Saira Medium" pitchFamily="34" charset="-120"/>
              </a:rPr>
              <a:t>3</a:t>
            </a:r>
            <a:endParaRPr lang="en-US" sz="2600" dirty="0"/>
          </a:p>
        </p:txBody>
      </p:sp>
      <p:sp>
        <p:nvSpPr>
          <p:cNvPr id="14" name="Text 11"/>
          <p:cNvSpPr/>
          <p:nvPr/>
        </p:nvSpPr>
        <p:spPr>
          <a:xfrm>
            <a:off x="1509951" y="6235660"/>
            <a:ext cx="2796421" cy="349568"/>
          </a:xfrm>
          <a:prstGeom prst="rect">
            <a:avLst/>
          </a:prstGeom>
          <a:noFill/>
          <a:ln/>
        </p:spPr>
        <p:txBody>
          <a:bodyPr wrap="none" lIns="0" tIns="0" rIns="0" bIns="0" rtlCol="0" anchor="t"/>
          <a:lstStyle/>
          <a:p>
            <a:pPr indent="0" marL="0">
              <a:lnSpc>
                <a:spcPts val="2750"/>
              </a:lnSpc>
              <a:buNone/>
            </a:pPr>
            <a:r>
              <a:rPr lang="en-US" sz="2200" dirty="0">
                <a:solidFill>
                  <a:srgbClr val="E5E0DF"/>
                </a:solidFill>
                <a:latin typeface="Saira Medium" pitchFamily="34" charset="0"/>
                <a:ea typeface="Saira Medium" pitchFamily="34" charset="-122"/>
                <a:cs typeface="Saira Medium" pitchFamily="34" charset="-120"/>
              </a:rPr>
              <a:t>Increase Conversions</a:t>
            </a:r>
            <a:endParaRPr lang="en-US" sz="2200" dirty="0"/>
          </a:p>
        </p:txBody>
      </p:sp>
      <p:sp>
        <p:nvSpPr>
          <p:cNvPr id="15" name="Text 12"/>
          <p:cNvSpPr/>
          <p:nvPr/>
        </p:nvSpPr>
        <p:spPr>
          <a:xfrm>
            <a:off x="1509951" y="6719411"/>
            <a:ext cx="6851094" cy="715804"/>
          </a:xfrm>
          <a:prstGeom prst="rect">
            <a:avLst/>
          </a:prstGeom>
          <a:noFill/>
          <a:ln/>
        </p:spPr>
        <p:txBody>
          <a:bodyPr wrap="square" lIns="0" tIns="0" rIns="0" bIns="0" rtlCol="0" anchor="t"/>
          <a:lstStyle/>
          <a:p>
            <a:pPr indent="0" marL="0">
              <a:lnSpc>
                <a:spcPts val="2800"/>
              </a:lnSpc>
              <a:buNone/>
            </a:pPr>
            <a:r>
              <a:rPr lang="en-US" sz="1750" dirty="0">
                <a:solidFill>
                  <a:srgbClr val="E5E0DF"/>
                </a:solidFill>
                <a:latin typeface="Roboto" pitchFamily="34" charset="0"/>
                <a:ea typeface="Roboto" pitchFamily="34" charset="-122"/>
                <a:cs typeface="Roboto" pitchFamily="34" charset="-120"/>
              </a:rPr>
              <a:t>Leverage data-driven insights and tailored marketing strategies to drive higher customer engagement and sales conversion rates.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8509"/>
            <a:ext cx="8592503"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Saira Medium" pitchFamily="34" charset="0"/>
                <a:ea typeface="Saira Medium" pitchFamily="34" charset="-122"/>
                <a:cs typeface="Saira Medium" pitchFamily="34" charset="-120"/>
              </a:rPr>
              <a:t>Key Features and Functionalities</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Saira Medium" pitchFamily="34" charset="0"/>
                <a:ea typeface="Saira Medium" pitchFamily="34" charset="-122"/>
                <a:cs typeface="Saira Medium" pitchFamily="34" charset="-120"/>
              </a:rPr>
              <a:t>Cyber Monday Deals</a:t>
            </a:r>
            <a:endParaRPr lang="en-US" sz="2200" dirty="0"/>
          </a:p>
        </p:txBody>
      </p:sp>
      <p:sp>
        <p:nvSpPr>
          <p:cNvPr id="4" name="Text 2"/>
          <p:cNvSpPr/>
          <p:nvPr/>
        </p:nvSpPr>
        <p:spPr>
          <a:xfrm>
            <a:off x="793790" y="4215408"/>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Exclusive, time-limited deals and flash sales to drive customer excitement and urgency.</a:t>
            </a:r>
            <a:endParaRPr lang="en-US" sz="1750" dirty="0"/>
          </a:p>
        </p:txBody>
      </p:sp>
      <p:sp>
        <p:nvSpPr>
          <p:cNvPr id="5" name="Text 3"/>
          <p:cNvSpPr/>
          <p:nvPr/>
        </p:nvSpPr>
        <p:spPr>
          <a:xfrm>
            <a:off x="5332928" y="3634264"/>
            <a:ext cx="3978116" cy="708660"/>
          </a:xfrm>
          <a:prstGeom prst="rect">
            <a:avLst/>
          </a:prstGeom>
          <a:noFill/>
          <a:ln/>
        </p:spPr>
        <p:txBody>
          <a:bodyPr wrap="square" lIns="0" tIns="0" rIns="0" bIns="0" rtlCol="0" anchor="t"/>
          <a:lstStyle/>
          <a:p>
            <a:pPr indent="0" marL="0">
              <a:lnSpc>
                <a:spcPts val="2750"/>
              </a:lnSpc>
              <a:buNone/>
            </a:pPr>
            <a:r>
              <a:rPr lang="en-US" sz="2200" dirty="0">
                <a:solidFill>
                  <a:srgbClr val="FFFFFF"/>
                </a:solidFill>
                <a:latin typeface="Saira Medium" pitchFamily="34" charset="0"/>
                <a:ea typeface="Saira Medium" pitchFamily="34" charset="-122"/>
                <a:cs typeface="Saira Medium" pitchFamily="34" charset="-120"/>
              </a:rPr>
              <a:t>Personalized Recommendations</a:t>
            </a:r>
            <a:endParaRPr lang="en-US" sz="2200" dirty="0"/>
          </a:p>
        </p:txBody>
      </p:sp>
      <p:sp>
        <p:nvSpPr>
          <p:cNvPr id="6" name="Text 4"/>
          <p:cNvSpPr/>
          <p:nvPr/>
        </p:nvSpPr>
        <p:spPr>
          <a:xfrm>
            <a:off x="5332928" y="4569738"/>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AI-powered product recommendations based on customer browsing and purchase history.</a:t>
            </a:r>
            <a:endParaRPr lang="en-US" sz="1750" dirty="0"/>
          </a:p>
        </p:txBody>
      </p:sp>
      <p:sp>
        <p:nvSpPr>
          <p:cNvPr id="7" name="Text 5"/>
          <p:cNvSpPr/>
          <p:nvPr/>
        </p:nvSpPr>
        <p:spPr>
          <a:xfrm>
            <a:off x="9872067" y="363426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Saira Medium" pitchFamily="34" charset="0"/>
                <a:ea typeface="Saira Medium" pitchFamily="34" charset="-122"/>
                <a:cs typeface="Saira Medium" pitchFamily="34" charset="-120"/>
              </a:rPr>
              <a:t>Secure Checkout</a:t>
            </a:r>
            <a:endParaRPr lang="en-US" sz="2200" dirty="0"/>
          </a:p>
        </p:txBody>
      </p:sp>
      <p:sp>
        <p:nvSpPr>
          <p:cNvPr id="8" name="Text 6"/>
          <p:cNvSpPr/>
          <p:nvPr/>
        </p:nvSpPr>
        <p:spPr>
          <a:xfrm>
            <a:off x="9872067" y="421540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Streamlined, mobile-optimized checkout process with multiple payment options and enhanced security measures.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148"/>
          </a:xfrm>
          <a:prstGeom prst="rect">
            <a:avLst/>
          </a:prstGeom>
        </p:spPr>
      </p:pic>
      <p:sp>
        <p:nvSpPr>
          <p:cNvPr id="3" name="Text 0"/>
          <p:cNvSpPr/>
          <p:nvPr/>
        </p:nvSpPr>
        <p:spPr>
          <a:xfrm>
            <a:off x="771644" y="606266"/>
            <a:ext cx="7600712" cy="1378029"/>
          </a:xfrm>
          <a:prstGeom prst="rect">
            <a:avLst/>
          </a:prstGeom>
          <a:noFill/>
          <a:ln/>
        </p:spPr>
        <p:txBody>
          <a:bodyPr wrap="square" lIns="0" tIns="0" rIns="0" bIns="0" rtlCol="0" anchor="t"/>
          <a:lstStyle/>
          <a:p>
            <a:pPr indent="0" marL="0">
              <a:lnSpc>
                <a:spcPts val="5400"/>
              </a:lnSpc>
              <a:buNone/>
            </a:pPr>
            <a:r>
              <a:rPr lang="en-US" sz="4300" dirty="0">
                <a:solidFill>
                  <a:srgbClr val="FFFFFF"/>
                </a:solidFill>
                <a:latin typeface="Saira Medium" pitchFamily="34" charset="0"/>
                <a:ea typeface="Saira Medium" pitchFamily="34" charset="-122"/>
                <a:cs typeface="Saira Medium" pitchFamily="34" charset="-120"/>
              </a:rPr>
              <a:t>Technology Stack and Architecture</a:t>
            </a:r>
            <a:endParaRPr lang="en-US" sz="4300" dirty="0"/>
          </a:p>
        </p:txBody>
      </p:sp>
      <p:sp>
        <p:nvSpPr>
          <p:cNvPr id="4" name="Shape 1"/>
          <p:cNvSpPr/>
          <p:nvPr/>
        </p:nvSpPr>
        <p:spPr>
          <a:xfrm>
            <a:off x="1087041" y="2314932"/>
            <a:ext cx="30480" cy="5309949"/>
          </a:xfrm>
          <a:prstGeom prst="roundRect">
            <a:avLst>
              <a:gd name="adj" fmla="val 651078"/>
            </a:avLst>
          </a:prstGeom>
          <a:solidFill>
            <a:srgbClr val="FFFFFF">
              <a:alpha val="24000"/>
            </a:srgbClr>
          </a:solidFill>
          <a:ln/>
        </p:spPr>
      </p:sp>
      <p:sp>
        <p:nvSpPr>
          <p:cNvPr id="5" name="Shape 2"/>
          <p:cNvSpPr/>
          <p:nvPr/>
        </p:nvSpPr>
        <p:spPr>
          <a:xfrm>
            <a:off x="1319808" y="2795707"/>
            <a:ext cx="771644" cy="30480"/>
          </a:xfrm>
          <a:prstGeom prst="roundRect">
            <a:avLst>
              <a:gd name="adj" fmla="val 651078"/>
            </a:avLst>
          </a:prstGeom>
          <a:solidFill>
            <a:srgbClr val="FC8337"/>
          </a:solidFill>
          <a:ln/>
        </p:spPr>
      </p:sp>
      <p:sp>
        <p:nvSpPr>
          <p:cNvPr id="6" name="Shape 3"/>
          <p:cNvSpPr/>
          <p:nvPr/>
        </p:nvSpPr>
        <p:spPr>
          <a:xfrm>
            <a:off x="854273" y="2562939"/>
            <a:ext cx="496014" cy="496014"/>
          </a:xfrm>
          <a:prstGeom prst="roundRect">
            <a:avLst>
              <a:gd name="adj" fmla="val 40009"/>
            </a:avLst>
          </a:prstGeom>
          <a:solidFill>
            <a:srgbClr val="030303"/>
          </a:solidFill>
          <a:ln w="22860">
            <a:solidFill>
              <a:srgbClr val="FC8337"/>
            </a:solidFill>
            <a:prstDash val="solid"/>
          </a:ln>
        </p:spPr>
      </p:sp>
      <p:sp>
        <p:nvSpPr>
          <p:cNvPr id="7" name="Text 4"/>
          <p:cNvSpPr/>
          <p:nvPr/>
        </p:nvSpPr>
        <p:spPr>
          <a:xfrm>
            <a:off x="1038939" y="2645569"/>
            <a:ext cx="126683" cy="330756"/>
          </a:xfrm>
          <a:prstGeom prst="rect">
            <a:avLst/>
          </a:prstGeom>
          <a:noFill/>
          <a:ln/>
        </p:spPr>
        <p:txBody>
          <a:bodyPr wrap="none" lIns="0" tIns="0" rIns="0" bIns="0" rtlCol="0" anchor="t"/>
          <a:lstStyle/>
          <a:p>
            <a:pPr algn="ctr" indent="0" marL="0">
              <a:lnSpc>
                <a:spcPts val="2600"/>
              </a:lnSpc>
              <a:buNone/>
            </a:pPr>
            <a:r>
              <a:rPr lang="en-US" sz="2600" dirty="0">
                <a:solidFill>
                  <a:srgbClr val="E5E0DF"/>
                </a:solidFill>
                <a:latin typeface="Saira Medium" pitchFamily="34" charset="0"/>
                <a:ea typeface="Saira Medium" pitchFamily="34" charset="-122"/>
                <a:cs typeface="Saira Medium" pitchFamily="34" charset="-120"/>
              </a:rPr>
              <a:t>1</a:t>
            </a:r>
            <a:endParaRPr lang="en-US" sz="2600" dirty="0"/>
          </a:p>
        </p:txBody>
      </p:sp>
      <p:sp>
        <p:nvSpPr>
          <p:cNvPr id="8" name="Text 5"/>
          <p:cNvSpPr/>
          <p:nvPr/>
        </p:nvSpPr>
        <p:spPr>
          <a:xfrm>
            <a:off x="2314932" y="2535317"/>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Saira Medium" pitchFamily="34" charset="0"/>
                <a:ea typeface="Saira Medium" pitchFamily="34" charset="-122"/>
                <a:cs typeface="Saira Medium" pitchFamily="34" charset="-120"/>
              </a:rPr>
              <a:t>Front-end</a:t>
            </a:r>
            <a:endParaRPr lang="en-US" sz="2150" dirty="0"/>
          </a:p>
        </p:txBody>
      </p:sp>
      <p:sp>
        <p:nvSpPr>
          <p:cNvPr id="9" name="Text 6"/>
          <p:cNvSpPr/>
          <p:nvPr/>
        </p:nvSpPr>
        <p:spPr>
          <a:xfrm>
            <a:off x="2314932" y="3012043"/>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Roboto" pitchFamily="34" charset="0"/>
                <a:ea typeface="Roboto" pitchFamily="34" charset="-122"/>
                <a:cs typeface="Roboto" pitchFamily="34" charset="-120"/>
              </a:rPr>
              <a:t>React.js, Next.js, and TypeScript for building a modern, responsive user interface.</a:t>
            </a:r>
            <a:endParaRPr lang="en-US" sz="1700" dirty="0"/>
          </a:p>
        </p:txBody>
      </p:sp>
      <p:sp>
        <p:nvSpPr>
          <p:cNvPr id="10" name="Shape 7"/>
          <p:cNvSpPr/>
          <p:nvPr/>
        </p:nvSpPr>
        <p:spPr>
          <a:xfrm>
            <a:off x="1319808" y="4639151"/>
            <a:ext cx="771644" cy="30480"/>
          </a:xfrm>
          <a:prstGeom prst="roundRect">
            <a:avLst>
              <a:gd name="adj" fmla="val 651078"/>
            </a:avLst>
          </a:prstGeom>
          <a:solidFill>
            <a:srgbClr val="FC8337"/>
          </a:solidFill>
          <a:ln/>
        </p:spPr>
      </p:sp>
      <p:sp>
        <p:nvSpPr>
          <p:cNvPr id="11" name="Shape 8"/>
          <p:cNvSpPr/>
          <p:nvPr/>
        </p:nvSpPr>
        <p:spPr>
          <a:xfrm>
            <a:off x="854273" y="4406384"/>
            <a:ext cx="496014" cy="496014"/>
          </a:xfrm>
          <a:prstGeom prst="roundRect">
            <a:avLst>
              <a:gd name="adj" fmla="val 40009"/>
            </a:avLst>
          </a:prstGeom>
          <a:solidFill>
            <a:srgbClr val="030303"/>
          </a:solidFill>
          <a:ln w="22860">
            <a:solidFill>
              <a:srgbClr val="FC8337"/>
            </a:solidFill>
            <a:prstDash val="solid"/>
          </a:ln>
        </p:spPr>
      </p:sp>
      <p:sp>
        <p:nvSpPr>
          <p:cNvPr id="12" name="Text 9"/>
          <p:cNvSpPr/>
          <p:nvPr/>
        </p:nvSpPr>
        <p:spPr>
          <a:xfrm>
            <a:off x="1001197" y="4489013"/>
            <a:ext cx="202049" cy="330756"/>
          </a:xfrm>
          <a:prstGeom prst="rect">
            <a:avLst/>
          </a:prstGeom>
          <a:noFill/>
          <a:ln/>
        </p:spPr>
        <p:txBody>
          <a:bodyPr wrap="none" lIns="0" tIns="0" rIns="0" bIns="0" rtlCol="0" anchor="t"/>
          <a:lstStyle/>
          <a:p>
            <a:pPr algn="ctr" indent="0" marL="0">
              <a:lnSpc>
                <a:spcPts val="2600"/>
              </a:lnSpc>
              <a:buNone/>
            </a:pPr>
            <a:r>
              <a:rPr lang="en-US" sz="2600" dirty="0">
                <a:solidFill>
                  <a:srgbClr val="E5E0DF"/>
                </a:solidFill>
                <a:latin typeface="Saira Medium" pitchFamily="34" charset="0"/>
                <a:ea typeface="Saira Medium" pitchFamily="34" charset="-122"/>
                <a:cs typeface="Saira Medium" pitchFamily="34" charset="-120"/>
              </a:rPr>
              <a:t>2</a:t>
            </a:r>
            <a:endParaRPr lang="en-US" sz="2600" dirty="0"/>
          </a:p>
        </p:txBody>
      </p:sp>
      <p:sp>
        <p:nvSpPr>
          <p:cNvPr id="13" name="Text 10"/>
          <p:cNvSpPr/>
          <p:nvPr/>
        </p:nvSpPr>
        <p:spPr>
          <a:xfrm>
            <a:off x="2314932" y="4378762"/>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Saira Medium" pitchFamily="34" charset="0"/>
                <a:ea typeface="Saira Medium" pitchFamily="34" charset="-122"/>
                <a:cs typeface="Saira Medium" pitchFamily="34" charset="-120"/>
              </a:rPr>
              <a:t>Back-end</a:t>
            </a:r>
            <a:endParaRPr lang="en-US" sz="2150" dirty="0"/>
          </a:p>
        </p:txBody>
      </p:sp>
      <p:sp>
        <p:nvSpPr>
          <p:cNvPr id="14" name="Text 11"/>
          <p:cNvSpPr/>
          <p:nvPr/>
        </p:nvSpPr>
        <p:spPr>
          <a:xfrm>
            <a:off x="2314932" y="4855488"/>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Roboto" pitchFamily="34" charset="0"/>
                <a:ea typeface="Roboto" pitchFamily="34" charset="-122"/>
                <a:cs typeface="Roboto" pitchFamily="34" charset="-120"/>
              </a:rPr>
              <a:t>Node.js, Express.js, and MongoDB for scalable and flexible server-side implementation.</a:t>
            </a:r>
            <a:endParaRPr lang="en-US" sz="1700" dirty="0"/>
          </a:p>
        </p:txBody>
      </p:sp>
      <p:sp>
        <p:nvSpPr>
          <p:cNvPr id="15" name="Shape 12"/>
          <p:cNvSpPr/>
          <p:nvPr/>
        </p:nvSpPr>
        <p:spPr>
          <a:xfrm>
            <a:off x="1319808" y="6482596"/>
            <a:ext cx="771644" cy="30480"/>
          </a:xfrm>
          <a:prstGeom prst="roundRect">
            <a:avLst>
              <a:gd name="adj" fmla="val 651078"/>
            </a:avLst>
          </a:prstGeom>
          <a:solidFill>
            <a:srgbClr val="FC8337"/>
          </a:solidFill>
          <a:ln/>
        </p:spPr>
      </p:sp>
      <p:sp>
        <p:nvSpPr>
          <p:cNvPr id="16" name="Shape 13"/>
          <p:cNvSpPr/>
          <p:nvPr/>
        </p:nvSpPr>
        <p:spPr>
          <a:xfrm>
            <a:off x="854273" y="6249829"/>
            <a:ext cx="496014" cy="496014"/>
          </a:xfrm>
          <a:prstGeom prst="roundRect">
            <a:avLst>
              <a:gd name="adj" fmla="val 40009"/>
            </a:avLst>
          </a:prstGeom>
          <a:solidFill>
            <a:srgbClr val="030303"/>
          </a:solidFill>
          <a:ln w="22860">
            <a:solidFill>
              <a:srgbClr val="FC8337"/>
            </a:solidFill>
            <a:prstDash val="solid"/>
          </a:ln>
        </p:spPr>
      </p:sp>
      <p:sp>
        <p:nvSpPr>
          <p:cNvPr id="17" name="Text 14"/>
          <p:cNvSpPr/>
          <p:nvPr/>
        </p:nvSpPr>
        <p:spPr>
          <a:xfrm>
            <a:off x="1002387" y="6332458"/>
            <a:ext cx="199787" cy="330756"/>
          </a:xfrm>
          <a:prstGeom prst="rect">
            <a:avLst/>
          </a:prstGeom>
          <a:noFill/>
          <a:ln/>
        </p:spPr>
        <p:txBody>
          <a:bodyPr wrap="none" lIns="0" tIns="0" rIns="0" bIns="0" rtlCol="0" anchor="t"/>
          <a:lstStyle/>
          <a:p>
            <a:pPr algn="ctr" indent="0" marL="0">
              <a:lnSpc>
                <a:spcPts val="2600"/>
              </a:lnSpc>
              <a:buNone/>
            </a:pPr>
            <a:r>
              <a:rPr lang="en-US" sz="2600" dirty="0">
                <a:solidFill>
                  <a:srgbClr val="E5E0DF"/>
                </a:solidFill>
                <a:latin typeface="Saira Medium" pitchFamily="34" charset="0"/>
                <a:ea typeface="Saira Medium" pitchFamily="34" charset="-122"/>
                <a:cs typeface="Saira Medium" pitchFamily="34" charset="-120"/>
              </a:rPr>
              <a:t>3</a:t>
            </a:r>
            <a:endParaRPr lang="en-US" sz="2600" dirty="0"/>
          </a:p>
        </p:txBody>
      </p:sp>
      <p:sp>
        <p:nvSpPr>
          <p:cNvPr id="18" name="Text 15"/>
          <p:cNvSpPr/>
          <p:nvPr/>
        </p:nvSpPr>
        <p:spPr>
          <a:xfrm>
            <a:off x="2314932" y="6222206"/>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Saira Medium" pitchFamily="34" charset="0"/>
                <a:ea typeface="Saira Medium" pitchFamily="34" charset="-122"/>
                <a:cs typeface="Saira Medium" pitchFamily="34" charset="-120"/>
              </a:rPr>
              <a:t>Infrastructure</a:t>
            </a:r>
            <a:endParaRPr lang="en-US" sz="2150" dirty="0"/>
          </a:p>
        </p:txBody>
      </p:sp>
      <p:sp>
        <p:nvSpPr>
          <p:cNvPr id="19" name="Text 16"/>
          <p:cNvSpPr/>
          <p:nvPr/>
        </p:nvSpPr>
        <p:spPr>
          <a:xfrm>
            <a:off x="2314932" y="6698933"/>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Roboto" pitchFamily="34" charset="0"/>
                <a:ea typeface="Roboto" pitchFamily="34" charset="-122"/>
                <a:cs typeface="Roboto" pitchFamily="34" charset="-120"/>
              </a:rPr>
              <a:t>Leveraging AWS services like EC2, RDS, and CloudFront to ensure high availability and performance.</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148"/>
          </a:xfrm>
          <a:prstGeom prst="rect">
            <a:avLst/>
          </a:prstGeom>
        </p:spPr>
      </p:pic>
      <p:sp>
        <p:nvSpPr>
          <p:cNvPr id="3" name="Text 0"/>
          <p:cNvSpPr/>
          <p:nvPr/>
        </p:nvSpPr>
        <p:spPr>
          <a:xfrm>
            <a:off x="771644" y="606266"/>
            <a:ext cx="7600712" cy="1378029"/>
          </a:xfrm>
          <a:prstGeom prst="rect">
            <a:avLst/>
          </a:prstGeom>
          <a:noFill/>
          <a:ln/>
        </p:spPr>
        <p:txBody>
          <a:bodyPr wrap="square" lIns="0" tIns="0" rIns="0" bIns="0" rtlCol="0" anchor="t"/>
          <a:lstStyle/>
          <a:p>
            <a:pPr indent="0" marL="0">
              <a:lnSpc>
                <a:spcPts val="5400"/>
              </a:lnSpc>
              <a:buNone/>
            </a:pPr>
            <a:r>
              <a:rPr lang="en-US" sz="4300" dirty="0">
                <a:solidFill>
                  <a:srgbClr val="FFFFFF"/>
                </a:solidFill>
                <a:latin typeface="Saira Medium" pitchFamily="34" charset="0"/>
                <a:ea typeface="Saira Medium" pitchFamily="34" charset="-122"/>
                <a:cs typeface="Saira Medium" pitchFamily="34" charset="-120"/>
              </a:rPr>
              <a:t>Project Timeline and Milestones</a:t>
            </a:r>
            <a:endParaRPr lang="en-US" sz="4300" dirty="0"/>
          </a:p>
        </p:txBody>
      </p:sp>
      <p:sp>
        <p:nvSpPr>
          <p:cNvPr id="4" name="Shape 1"/>
          <p:cNvSpPr/>
          <p:nvPr/>
        </p:nvSpPr>
        <p:spPr>
          <a:xfrm>
            <a:off x="1087041" y="2314932"/>
            <a:ext cx="30480" cy="5309949"/>
          </a:xfrm>
          <a:prstGeom prst="roundRect">
            <a:avLst>
              <a:gd name="adj" fmla="val 651078"/>
            </a:avLst>
          </a:prstGeom>
          <a:solidFill>
            <a:srgbClr val="FFFFFF">
              <a:alpha val="24000"/>
            </a:srgbClr>
          </a:solidFill>
          <a:ln/>
        </p:spPr>
      </p:sp>
      <p:sp>
        <p:nvSpPr>
          <p:cNvPr id="5" name="Shape 2"/>
          <p:cNvSpPr/>
          <p:nvPr/>
        </p:nvSpPr>
        <p:spPr>
          <a:xfrm>
            <a:off x="1319808" y="2795707"/>
            <a:ext cx="771644" cy="30480"/>
          </a:xfrm>
          <a:prstGeom prst="roundRect">
            <a:avLst>
              <a:gd name="adj" fmla="val 651078"/>
            </a:avLst>
          </a:prstGeom>
          <a:solidFill>
            <a:srgbClr val="FC8337"/>
          </a:solidFill>
          <a:ln/>
        </p:spPr>
      </p:sp>
      <p:sp>
        <p:nvSpPr>
          <p:cNvPr id="6" name="Shape 3"/>
          <p:cNvSpPr/>
          <p:nvPr/>
        </p:nvSpPr>
        <p:spPr>
          <a:xfrm>
            <a:off x="854273" y="2562939"/>
            <a:ext cx="496014" cy="496014"/>
          </a:xfrm>
          <a:prstGeom prst="roundRect">
            <a:avLst>
              <a:gd name="adj" fmla="val 40009"/>
            </a:avLst>
          </a:prstGeom>
          <a:solidFill>
            <a:srgbClr val="030303"/>
          </a:solidFill>
          <a:ln w="22860">
            <a:solidFill>
              <a:srgbClr val="FC8337"/>
            </a:solidFill>
            <a:prstDash val="solid"/>
          </a:ln>
        </p:spPr>
      </p:sp>
      <p:sp>
        <p:nvSpPr>
          <p:cNvPr id="7" name="Text 4"/>
          <p:cNvSpPr/>
          <p:nvPr/>
        </p:nvSpPr>
        <p:spPr>
          <a:xfrm>
            <a:off x="1038939" y="2645569"/>
            <a:ext cx="126683" cy="330756"/>
          </a:xfrm>
          <a:prstGeom prst="rect">
            <a:avLst/>
          </a:prstGeom>
          <a:noFill/>
          <a:ln/>
        </p:spPr>
        <p:txBody>
          <a:bodyPr wrap="none" lIns="0" tIns="0" rIns="0" bIns="0" rtlCol="0" anchor="t"/>
          <a:lstStyle/>
          <a:p>
            <a:pPr algn="ctr" indent="0" marL="0">
              <a:lnSpc>
                <a:spcPts val="2600"/>
              </a:lnSpc>
              <a:buNone/>
            </a:pPr>
            <a:r>
              <a:rPr lang="en-US" sz="2600" dirty="0">
                <a:solidFill>
                  <a:srgbClr val="E5E0DF"/>
                </a:solidFill>
                <a:latin typeface="Saira Medium" pitchFamily="34" charset="0"/>
                <a:ea typeface="Saira Medium" pitchFamily="34" charset="-122"/>
                <a:cs typeface="Saira Medium" pitchFamily="34" charset="-120"/>
              </a:rPr>
              <a:t>1</a:t>
            </a:r>
            <a:endParaRPr lang="en-US" sz="2600" dirty="0"/>
          </a:p>
        </p:txBody>
      </p:sp>
      <p:sp>
        <p:nvSpPr>
          <p:cNvPr id="8" name="Text 5"/>
          <p:cNvSpPr/>
          <p:nvPr/>
        </p:nvSpPr>
        <p:spPr>
          <a:xfrm>
            <a:off x="2314932" y="2535317"/>
            <a:ext cx="2998113" cy="344448"/>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Saira Medium" pitchFamily="34" charset="0"/>
                <a:ea typeface="Saira Medium" pitchFamily="34" charset="-122"/>
                <a:cs typeface="Saira Medium" pitchFamily="34" charset="-120"/>
              </a:rPr>
              <a:t>Discovery and Planning</a:t>
            </a:r>
            <a:endParaRPr lang="en-US" sz="2150" dirty="0"/>
          </a:p>
        </p:txBody>
      </p:sp>
      <p:sp>
        <p:nvSpPr>
          <p:cNvPr id="9" name="Text 6"/>
          <p:cNvSpPr/>
          <p:nvPr/>
        </p:nvSpPr>
        <p:spPr>
          <a:xfrm>
            <a:off x="2314932" y="3012043"/>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Roboto" pitchFamily="34" charset="0"/>
                <a:ea typeface="Roboto" pitchFamily="34" charset="-122"/>
                <a:cs typeface="Roboto" pitchFamily="34" charset="-120"/>
              </a:rPr>
              <a:t>Conduct market research, define requirements, and create a detailed project plan.</a:t>
            </a:r>
            <a:endParaRPr lang="en-US" sz="1700" dirty="0"/>
          </a:p>
        </p:txBody>
      </p:sp>
      <p:sp>
        <p:nvSpPr>
          <p:cNvPr id="10" name="Shape 7"/>
          <p:cNvSpPr/>
          <p:nvPr/>
        </p:nvSpPr>
        <p:spPr>
          <a:xfrm>
            <a:off x="1319808" y="4639151"/>
            <a:ext cx="771644" cy="30480"/>
          </a:xfrm>
          <a:prstGeom prst="roundRect">
            <a:avLst>
              <a:gd name="adj" fmla="val 651078"/>
            </a:avLst>
          </a:prstGeom>
          <a:solidFill>
            <a:srgbClr val="FC8337"/>
          </a:solidFill>
          <a:ln/>
        </p:spPr>
      </p:sp>
      <p:sp>
        <p:nvSpPr>
          <p:cNvPr id="11" name="Shape 8"/>
          <p:cNvSpPr/>
          <p:nvPr/>
        </p:nvSpPr>
        <p:spPr>
          <a:xfrm>
            <a:off x="854273" y="4406384"/>
            <a:ext cx="496014" cy="496014"/>
          </a:xfrm>
          <a:prstGeom prst="roundRect">
            <a:avLst>
              <a:gd name="adj" fmla="val 40009"/>
            </a:avLst>
          </a:prstGeom>
          <a:solidFill>
            <a:srgbClr val="030303"/>
          </a:solidFill>
          <a:ln w="22860">
            <a:solidFill>
              <a:srgbClr val="FC8337"/>
            </a:solidFill>
            <a:prstDash val="solid"/>
          </a:ln>
        </p:spPr>
      </p:sp>
      <p:sp>
        <p:nvSpPr>
          <p:cNvPr id="12" name="Text 9"/>
          <p:cNvSpPr/>
          <p:nvPr/>
        </p:nvSpPr>
        <p:spPr>
          <a:xfrm>
            <a:off x="1001197" y="4489013"/>
            <a:ext cx="202049" cy="330756"/>
          </a:xfrm>
          <a:prstGeom prst="rect">
            <a:avLst/>
          </a:prstGeom>
          <a:noFill/>
          <a:ln/>
        </p:spPr>
        <p:txBody>
          <a:bodyPr wrap="none" lIns="0" tIns="0" rIns="0" bIns="0" rtlCol="0" anchor="t"/>
          <a:lstStyle/>
          <a:p>
            <a:pPr algn="ctr" indent="0" marL="0">
              <a:lnSpc>
                <a:spcPts val="2600"/>
              </a:lnSpc>
              <a:buNone/>
            </a:pPr>
            <a:r>
              <a:rPr lang="en-US" sz="2600" dirty="0">
                <a:solidFill>
                  <a:srgbClr val="E5E0DF"/>
                </a:solidFill>
                <a:latin typeface="Saira Medium" pitchFamily="34" charset="0"/>
                <a:ea typeface="Saira Medium" pitchFamily="34" charset="-122"/>
                <a:cs typeface="Saira Medium" pitchFamily="34" charset="-120"/>
              </a:rPr>
              <a:t>2</a:t>
            </a:r>
            <a:endParaRPr lang="en-US" sz="2600" dirty="0"/>
          </a:p>
        </p:txBody>
      </p:sp>
      <p:sp>
        <p:nvSpPr>
          <p:cNvPr id="13" name="Text 10"/>
          <p:cNvSpPr/>
          <p:nvPr/>
        </p:nvSpPr>
        <p:spPr>
          <a:xfrm>
            <a:off x="2314932" y="4378762"/>
            <a:ext cx="3189327" cy="344448"/>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Saira Medium" pitchFamily="34" charset="0"/>
                <a:ea typeface="Saira Medium" pitchFamily="34" charset="-122"/>
                <a:cs typeface="Saira Medium" pitchFamily="34" charset="-120"/>
              </a:rPr>
              <a:t>Design and Development</a:t>
            </a:r>
            <a:endParaRPr lang="en-US" sz="2150" dirty="0"/>
          </a:p>
        </p:txBody>
      </p:sp>
      <p:sp>
        <p:nvSpPr>
          <p:cNvPr id="14" name="Text 11"/>
          <p:cNvSpPr/>
          <p:nvPr/>
        </p:nvSpPr>
        <p:spPr>
          <a:xfrm>
            <a:off x="2314932" y="4855488"/>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Roboto" pitchFamily="34" charset="0"/>
                <a:ea typeface="Roboto" pitchFamily="34" charset="-122"/>
                <a:cs typeface="Roboto" pitchFamily="34" charset="-120"/>
              </a:rPr>
              <a:t>Design the user interface, implement core features, and integrate with third-party services.</a:t>
            </a:r>
            <a:endParaRPr lang="en-US" sz="1700" dirty="0"/>
          </a:p>
        </p:txBody>
      </p:sp>
      <p:sp>
        <p:nvSpPr>
          <p:cNvPr id="15" name="Shape 12"/>
          <p:cNvSpPr/>
          <p:nvPr/>
        </p:nvSpPr>
        <p:spPr>
          <a:xfrm>
            <a:off x="1319808" y="6482596"/>
            <a:ext cx="771644" cy="30480"/>
          </a:xfrm>
          <a:prstGeom prst="roundRect">
            <a:avLst>
              <a:gd name="adj" fmla="val 651078"/>
            </a:avLst>
          </a:prstGeom>
          <a:solidFill>
            <a:srgbClr val="FC8337"/>
          </a:solidFill>
          <a:ln/>
        </p:spPr>
      </p:sp>
      <p:sp>
        <p:nvSpPr>
          <p:cNvPr id="16" name="Shape 13"/>
          <p:cNvSpPr/>
          <p:nvPr/>
        </p:nvSpPr>
        <p:spPr>
          <a:xfrm>
            <a:off x="854273" y="6249829"/>
            <a:ext cx="496014" cy="496014"/>
          </a:xfrm>
          <a:prstGeom prst="roundRect">
            <a:avLst>
              <a:gd name="adj" fmla="val 40009"/>
            </a:avLst>
          </a:prstGeom>
          <a:solidFill>
            <a:srgbClr val="030303"/>
          </a:solidFill>
          <a:ln w="22860">
            <a:solidFill>
              <a:srgbClr val="FC8337"/>
            </a:solidFill>
            <a:prstDash val="solid"/>
          </a:ln>
        </p:spPr>
      </p:sp>
      <p:sp>
        <p:nvSpPr>
          <p:cNvPr id="17" name="Text 14"/>
          <p:cNvSpPr/>
          <p:nvPr/>
        </p:nvSpPr>
        <p:spPr>
          <a:xfrm>
            <a:off x="1002387" y="6332458"/>
            <a:ext cx="199787" cy="330756"/>
          </a:xfrm>
          <a:prstGeom prst="rect">
            <a:avLst/>
          </a:prstGeom>
          <a:noFill/>
          <a:ln/>
        </p:spPr>
        <p:txBody>
          <a:bodyPr wrap="none" lIns="0" tIns="0" rIns="0" bIns="0" rtlCol="0" anchor="t"/>
          <a:lstStyle/>
          <a:p>
            <a:pPr algn="ctr" indent="0" marL="0">
              <a:lnSpc>
                <a:spcPts val="2600"/>
              </a:lnSpc>
              <a:buNone/>
            </a:pPr>
            <a:r>
              <a:rPr lang="en-US" sz="2600" dirty="0">
                <a:solidFill>
                  <a:srgbClr val="E5E0DF"/>
                </a:solidFill>
                <a:latin typeface="Saira Medium" pitchFamily="34" charset="0"/>
                <a:ea typeface="Saira Medium" pitchFamily="34" charset="-122"/>
                <a:cs typeface="Saira Medium" pitchFamily="34" charset="-120"/>
              </a:rPr>
              <a:t>3</a:t>
            </a:r>
            <a:endParaRPr lang="en-US" sz="2600" dirty="0"/>
          </a:p>
        </p:txBody>
      </p:sp>
      <p:sp>
        <p:nvSpPr>
          <p:cNvPr id="18" name="Text 15"/>
          <p:cNvSpPr/>
          <p:nvPr/>
        </p:nvSpPr>
        <p:spPr>
          <a:xfrm>
            <a:off x="2314932" y="6222206"/>
            <a:ext cx="3105864" cy="344448"/>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Saira Medium" pitchFamily="34" charset="0"/>
                <a:ea typeface="Saira Medium" pitchFamily="34" charset="-122"/>
                <a:cs typeface="Saira Medium" pitchFamily="34" charset="-120"/>
              </a:rPr>
              <a:t>Testing and Deployment</a:t>
            </a:r>
            <a:endParaRPr lang="en-US" sz="2150" dirty="0"/>
          </a:p>
        </p:txBody>
      </p:sp>
      <p:sp>
        <p:nvSpPr>
          <p:cNvPr id="19" name="Text 16"/>
          <p:cNvSpPr/>
          <p:nvPr/>
        </p:nvSpPr>
        <p:spPr>
          <a:xfrm>
            <a:off x="2314932" y="6698933"/>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Roboto" pitchFamily="34" charset="0"/>
                <a:ea typeface="Roboto" pitchFamily="34" charset="-122"/>
                <a:cs typeface="Roboto" pitchFamily="34" charset="-120"/>
              </a:rPr>
              <a:t>Perform comprehensive testing, optimize for performance, and deploy the platform to production.</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685443"/>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Saira Medium" pitchFamily="34" charset="0"/>
                <a:ea typeface="Saira Medium" pitchFamily="34" charset="-122"/>
                <a:cs typeface="Saira Medium" pitchFamily="34" charset="-120"/>
              </a:rPr>
              <a:t>Problem to Solve and Reference</a:t>
            </a:r>
            <a:endParaRPr lang="en-US" sz="4450" dirty="0"/>
          </a:p>
        </p:txBody>
      </p:sp>
      <p:sp>
        <p:nvSpPr>
          <p:cNvPr id="4" name="Shape 1"/>
          <p:cNvSpPr/>
          <p:nvPr/>
        </p:nvSpPr>
        <p:spPr>
          <a:xfrm>
            <a:off x="793790" y="2443163"/>
            <a:ext cx="3664863" cy="3158609"/>
          </a:xfrm>
          <a:prstGeom prst="roundRect">
            <a:avLst>
              <a:gd name="adj" fmla="val 6463"/>
            </a:avLst>
          </a:prstGeom>
          <a:solidFill>
            <a:srgbClr val="030303"/>
          </a:solidFill>
          <a:ln w="22860">
            <a:solidFill>
              <a:srgbClr val="FC8337"/>
            </a:solidFill>
            <a:prstDash val="solid"/>
          </a:ln>
        </p:spPr>
      </p:sp>
      <p:sp>
        <p:nvSpPr>
          <p:cNvPr id="5" name="Text 2"/>
          <p:cNvSpPr/>
          <p:nvPr/>
        </p:nvSpPr>
        <p:spPr>
          <a:xfrm>
            <a:off x="1043464" y="2692837"/>
            <a:ext cx="3165515" cy="708660"/>
          </a:xfrm>
          <a:prstGeom prst="rect">
            <a:avLst/>
          </a:prstGeom>
          <a:noFill/>
          <a:ln/>
        </p:spPr>
        <p:txBody>
          <a:bodyPr wrap="square" lIns="0" tIns="0" rIns="0" bIns="0" rtlCol="0" anchor="t"/>
          <a:lstStyle/>
          <a:p>
            <a:pPr indent="0" marL="0">
              <a:lnSpc>
                <a:spcPts val="2750"/>
              </a:lnSpc>
              <a:buNone/>
            </a:pPr>
            <a:r>
              <a:rPr lang="en-US" sz="2200" dirty="0">
                <a:solidFill>
                  <a:srgbClr val="E5E0DF"/>
                </a:solidFill>
                <a:latin typeface="Saira Medium" pitchFamily="34" charset="0"/>
                <a:ea typeface="Saira Medium" pitchFamily="34" charset="-122"/>
                <a:cs typeface="Saira Medium" pitchFamily="34" charset="-120"/>
              </a:rPr>
              <a:t>High Traffic and Demand</a:t>
            </a:r>
            <a:endParaRPr lang="en-US" sz="2200" dirty="0"/>
          </a:p>
        </p:txBody>
      </p:sp>
      <p:sp>
        <p:nvSpPr>
          <p:cNvPr id="6" name="Text 3"/>
          <p:cNvSpPr/>
          <p:nvPr/>
        </p:nvSpPr>
        <p:spPr>
          <a:xfrm>
            <a:off x="1043464" y="3537585"/>
            <a:ext cx="3165515" cy="1814513"/>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Cyber Monday is the biggest online shopping event, with a surge in website traffic and sales that can overwhelm e-commerce platforms.</a:t>
            </a:r>
            <a:endParaRPr lang="en-US" sz="1750" dirty="0"/>
          </a:p>
        </p:txBody>
      </p:sp>
      <p:sp>
        <p:nvSpPr>
          <p:cNvPr id="7" name="Shape 4"/>
          <p:cNvSpPr/>
          <p:nvPr/>
        </p:nvSpPr>
        <p:spPr>
          <a:xfrm>
            <a:off x="4685467" y="2443163"/>
            <a:ext cx="3664863" cy="3158609"/>
          </a:xfrm>
          <a:prstGeom prst="roundRect">
            <a:avLst>
              <a:gd name="adj" fmla="val 6463"/>
            </a:avLst>
          </a:prstGeom>
          <a:solidFill>
            <a:srgbClr val="030303"/>
          </a:solidFill>
          <a:ln w="22860">
            <a:solidFill>
              <a:srgbClr val="FC8337"/>
            </a:solidFill>
            <a:prstDash val="solid"/>
          </a:ln>
        </p:spPr>
      </p:sp>
      <p:sp>
        <p:nvSpPr>
          <p:cNvPr id="8" name="Text 5"/>
          <p:cNvSpPr/>
          <p:nvPr/>
        </p:nvSpPr>
        <p:spPr>
          <a:xfrm>
            <a:off x="4935141" y="2692837"/>
            <a:ext cx="3165515" cy="708660"/>
          </a:xfrm>
          <a:prstGeom prst="rect">
            <a:avLst/>
          </a:prstGeom>
          <a:noFill/>
          <a:ln/>
        </p:spPr>
        <p:txBody>
          <a:bodyPr wrap="square" lIns="0" tIns="0" rIns="0" bIns="0" rtlCol="0" anchor="t"/>
          <a:lstStyle/>
          <a:p>
            <a:pPr indent="0" marL="0">
              <a:lnSpc>
                <a:spcPts val="2750"/>
              </a:lnSpc>
              <a:buNone/>
            </a:pPr>
            <a:r>
              <a:rPr lang="en-US" sz="2200" dirty="0">
                <a:solidFill>
                  <a:srgbClr val="E5E0DF"/>
                </a:solidFill>
                <a:latin typeface="Saira Medium" pitchFamily="34" charset="0"/>
                <a:ea typeface="Saira Medium" pitchFamily="34" charset="-122"/>
                <a:cs typeface="Saira Medium" pitchFamily="34" charset="-120"/>
              </a:rPr>
              <a:t>Seamless User Experience</a:t>
            </a:r>
            <a:endParaRPr lang="en-US" sz="2200" dirty="0"/>
          </a:p>
        </p:txBody>
      </p:sp>
      <p:sp>
        <p:nvSpPr>
          <p:cNvPr id="9" name="Text 6"/>
          <p:cNvSpPr/>
          <p:nvPr/>
        </p:nvSpPr>
        <p:spPr>
          <a:xfrm>
            <a:off x="4935141" y="3537585"/>
            <a:ext cx="3165515" cy="1451610"/>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Customers expect a smooth, fast, and personalized shopping experience, even during peak traffic periods.</a:t>
            </a:r>
            <a:endParaRPr lang="en-US" sz="1750" dirty="0"/>
          </a:p>
        </p:txBody>
      </p:sp>
      <p:sp>
        <p:nvSpPr>
          <p:cNvPr id="10" name="Shape 7"/>
          <p:cNvSpPr/>
          <p:nvPr/>
        </p:nvSpPr>
        <p:spPr>
          <a:xfrm>
            <a:off x="793790" y="5828586"/>
            <a:ext cx="7556421" cy="1715572"/>
          </a:xfrm>
          <a:prstGeom prst="roundRect">
            <a:avLst>
              <a:gd name="adj" fmla="val 11900"/>
            </a:avLst>
          </a:prstGeom>
          <a:solidFill>
            <a:srgbClr val="030303"/>
          </a:solidFill>
          <a:ln w="22860">
            <a:solidFill>
              <a:srgbClr val="FC8337"/>
            </a:solidFill>
            <a:prstDash val="solid"/>
          </a:ln>
        </p:spPr>
      </p:sp>
      <p:sp>
        <p:nvSpPr>
          <p:cNvPr id="11" name="Text 8"/>
          <p:cNvSpPr/>
          <p:nvPr/>
        </p:nvSpPr>
        <p:spPr>
          <a:xfrm>
            <a:off x="1043464" y="6078260"/>
            <a:ext cx="2939415" cy="354330"/>
          </a:xfrm>
          <a:prstGeom prst="rect">
            <a:avLst/>
          </a:prstGeom>
          <a:noFill/>
          <a:ln/>
        </p:spPr>
        <p:txBody>
          <a:bodyPr wrap="none" lIns="0" tIns="0" rIns="0" bIns="0" rtlCol="0" anchor="t"/>
          <a:lstStyle/>
          <a:p>
            <a:pPr indent="0" marL="0">
              <a:lnSpc>
                <a:spcPts val="2750"/>
              </a:lnSpc>
              <a:buNone/>
            </a:pPr>
            <a:r>
              <a:rPr lang="en-US" sz="2200" dirty="0">
                <a:solidFill>
                  <a:srgbClr val="E5E0DF"/>
                </a:solidFill>
                <a:latin typeface="Saira Medium" pitchFamily="34" charset="0"/>
                <a:ea typeface="Saira Medium" pitchFamily="34" charset="-122"/>
                <a:cs typeface="Saira Medium" pitchFamily="34" charset="-120"/>
              </a:rPr>
              <a:t>Increased Conversions</a:t>
            </a:r>
            <a:endParaRPr lang="en-US" sz="2200" dirty="0"/>
          </a:p>
        </p:txBody>
      </p:sp>
      <p:sp>
        <p:nvSpPr>
          <p:cNvPr id="12" name="Text 9"/>
          <p:cNvSpPr/>
          <p:nvPr/>
        </p:nvSpPr>
        <p:spPr>
          <a:xfrm>
            <a:off x="1043464" y="6568678"/>
            <a:ext cx="7057073" cy="725805"/>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Effective marketing strategies and tailored recommendations can drive higher customer engagement and sales conversion rates.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864525"/>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Saira Medium" pitchFamily="34" charset="0"/>
                <a:ea typeface="Saira Medium" pitchFamily="34" charset="-122"/>
                <a:cs typeface="Saira Medium" pitchFamily="34" charset="-120"/>
              </a:rPr>
              <a:t>Thank You</a:t>
            </a:r>
            <a:endParaRPr lang="en-US" sz="4450" dirty="0"/>
          </a:p>
        </p:txBody>
      </p:sp>
      <p:sp>
        <p:nvSpPr>
          <p:cNvPr id="4" name="Text 1"/>
          <p:cNvSpPr/>
          <p:nvPr/>
        </p:nvSpPr>
        <p:spPr>
          <a:xfrm>
            <a:off x="793790" y="391346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Thank you for your time and attention. We are excited to bring our Cyber Monday E-Commerce Platform to life and help our clients achieve their sales goals. Please let us know if you have any further questions or feedback.</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2024-10-23T11:18:40Z</dcterms:created>
  <dcterms:modified xsi:type="dcterms:W3CDTF">2024-10-23T11:18:40Z</dcterms:modified>
</cp:coreProperties>
</file>